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5304"/>
  </p:normalViewPr>
  <p:slideViewPr>
    <p:cSldViewPr snapToGrid="0" snapToObjects="1">
      <p:cViewPr varScale="1">
        <p:scale>
          <a:sx n="99" d="100"/>
          <a:sy n="99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E68EB-5E88-4643-8F60-4E36F0BF6A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4F559B-39E4-5849-B706-6CD3F6DF0E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BD110-D47D-EC4B-BC39-BA2D547AD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C22A0-A19A-6D4F-9216-6E1C53F8E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B3042-1923-A045-9890-3F7D3C72C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9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3475A-32E1-CC4C-940C-BC37424A6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C448F-E211-2E42-8EDC-1A67EB5BE4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E6BB8-489E-2247-BE00-8E89626BE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A42FB-6E51-6C45-8FBF-F6F174870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56CC6-2EE9-E744-99F7-73F897099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370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D6F2BA-48B6-E54E-AC48-B33E37EB1A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DDA05F-0FE0-8448-8625-228DB861B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25A6B-45AC-6D43-BB5D-38B9319D1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9D6BA-478F-4845-BD25-8BFFED649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A4680-0F7A-B948-8641-86D4D90CA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35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25AFA-8B84-1D43-89E7-9517FD846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C923E-BF3D-374C-8EC2-964F169A7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856CA-AC48-7849-A9AC-C1EDAC3A1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59921-516B-6248-A9C4-2DCA99A9D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82205-2516-F04C-B4E0-D223AA76D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07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AC988-4F07-4B49-8587-3AE1316D0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F42457-F90B-BB43-A2CF-C8C3B81D84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B13A3-003B-5A46-B4FC-285ED1940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19BA53-440D-0B4A-9267-E1BE70AD6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74DA8-9E89-B04A-89A4-6277B38F8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38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57270-10B2-1247-B63B-593D2364C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1B07A-CCF9-6C42-9533-05AC81AE22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7433C2-B7AE-5845-A1A8-DB509201EB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69732F-A9F7-6E4F-89F6-6A15B6FA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6D3DB6-D1B2-054B-B8DD-1445A517F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488AE0-9A28-EC41-8C62-3CDD14441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45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9998-4165-834C-A067-6E4CC940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4CFBC-FB4D-D149-8E82-27DA3506D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B99C2-33AB-3E48-B323-680F4C613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0BFC00-70B0-D24F-8DC2-FC6ED1A7B5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884296-9671-1846-84FA-28AF10A48A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D5E970-20C6-634C-ADF7-907A5CDBF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AD198D-0D29-9B49-A548-C86E648E9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91F8BE-A251-F641-A807-DBFD2F436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900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DB558-C125-AF4E-805B-927ABDF1E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BE68B0-C771-B04E-8E8A-FE34F010C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B23DB9-B9A2-D449-83D3-713AEEC0B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6F068-6E6C-654A-B42A-F45954433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644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292EC8-A747-0A43-9F37-4030FD322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602059-1919-8746-ABD8-BF851EDA4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4A55A-E7B4-2F4F-AB08-28F65154D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376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39E43-350F-5D4F-917B-C5EC836BA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9AC0A-8A4C-9947-A9EF-ACBCDA1CC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AE491F-9071-C44B-9F32-8ABF713305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867132-0C14-0A42-93AD-718ACD5F9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25C32-AE82-284A-A067-FA26A460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684988-1447-A149-BF06-EF53497A0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009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670E0-7EC1-1B4D-9305-1725A5994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F375B5-9357-B440-A41B-E4ECE60A23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22FE9D-643F-EB4A-8C47-DCEEE5833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668D2-2B91-314E-8F25-3B6FB55B7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BD96A8-F92C-664C-B2A6-EFF13DEBF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E2CA2F-A75A-BA4D-B09E-F9DE78E93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492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7B470D-CD9A-3748-A61C-24ECB9721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330BB6-A6D4-564C-B297-1A69B3547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3CA57-6B35-1A45-A1FE-0F3834558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80BA0-AD02-1B4E-B547-2FCE2BE54D92}" type="datetimeFigureOut">
              <a:rPr lang="en-US" smtClean="0"/>
              <a:t>11/9/23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90EF4-885B-7741-B1D5-117473486B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5CEE6-0706-D642-8D2C-083AD87DAA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11432-92AC-5D4D-9ABC-21F7AAFE8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11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18026-661C-C140-84F5-CB80CD4499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Increasing Revenue at Big Mountain Resort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C39652-8F23-C64D-9656-35C05366DA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030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3CFAD-F677-6641-87A2-CD5A8F5D1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Increase Revenue?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BF897-5D8B-FF45-BA92-034C7726D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we are</a:t>
            </a:r>
          </a:p>
          <a:p>
            <a:pPr lvl="1"/>
            <a:r>
              <a:rPr lang="en-US" dirty="0"/>
              <a:t>We just installed a new chair lift, increasing costs</a:t>
            </a:r>
          </a:p>
          <a:p>
            <a:pPr lvl="1"/>
            <a:r>
              <a:rPr lang="en-US" dirty="0"/>
              <a:t>We currently price tickets at a premium to the market segment</a:t>
            </a:r>
          </a:p>
          <a:p>
            <a:endParaRPr lang="en-US" dirty="0"/>
          </a:p>
          <a:p>
            <a:r>
              <a:rPr lang="en-US" dirty="0"/>
              <a:t>Can we use data about the market to justify an increase in ticket prices?</a:t>
            </a:r>
          </a:p>
          <a:p>
            <a:r>
              <a:rPr lang="en-US" dirty="0"/>
              <a:t>Are there aspects of the resort that we can change to justify an increase in ticket prices?</a:t>
            </a:r>
          </a:p>
        </p:txBody>
      </p:sp>
    </p:spTree>
    <p:extLst>
      <p:ext uri="{BB962C8B-B14F-4D97-AF65-F5344CB8AC3E}">
        <p14:creationId xmlns:p14="http://schemas.microsoft.com/office/powerpoint/2010/main" val="1396798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768D2-9160-1B40-AECB-AD48A90F2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8F17B-F140-444A-8365-8D1610865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revenue immediately</a:t>
            </a:r>
          </a:p>
          <a:p>
            <a:pPr lvl="1"/>
            <a:r>
              <a:rPr lang="en-US" dirty="0"/>
              <a:t>We are underpriced compared to the market as a whole</a:t>
            </a:r>
          </a:p>
          <a:p>
            <a:pPr lvl="2"/>
            <a:r>
              <a:rPr lang="en-US" dirty="0"/>
              <a:t>We can justify an increase of $5</a:t>
            </a:r>
          </a:p>
          <a:p>
            <a:pPr lvl="2"/>
            <a:r>
              <a:rPr lang="en-US" dirty="0"/>
              <a:t>We may be able to justify an increase of up to $15</a:t>
            </a:r>
          </a:p>
          <a:p>
            <a:pPr lvl="1"/>
            <a:endParaRPr lang="en-US" dirty="0"/>
          </a:p>
          <a:p>
            <a:r>
              <a:rPr lang="en-US" dirty="0"/>
              <a:t>Changes in our resort</a:t>
            </a:r>
          </a:p>
          <a:p>
            <a:pPr lvl="1"/>
            <a:r>
              <a:rPr lang="en-US" dirty="0"/>
              <a:t>Increasing our vertical drop would be good for the resort</a:t>
            </a:r>
          </a:p>
          <a:p>
            <a:pPr lvl="2"/>
            <a:r>
              <a:rPr lang="en-US" dirty="0"/>
              <a:t>We can justify an additional increase of $2</a:t>
            </a:r>
          </a:p>
          <a:p>
            <a:pPr lvl="3"/>
            <a:r>
              <a:rPr lang="en-US" dirty="0"/>
              <a:t>This could bring in additional revenue of nearly $3.5 million over the season</a:t>
            </a:r>
          </a:p>
        </p:txBody>
      </p:sp>
    </p:spTree>
    <p:extLst>
      <p:ext uri="{BB962C8B-B14F-4D97-AF65-F5344CB8AC3E}">
        <p14:creationId xmlns:p14="http://schemas.microsoft.com/office/powerpoint/2010/main" val="4116763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E09B0-C4F8-8F4E-91D0-CFAE93F5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376C7-CAFD-4A4A-865C-9ADBC28AB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model shows that we are underpriced by $15</a:t>
            </a:r>
          </a:p>
          <a:p>
            <a:pPr lvl="1"/>
            <a:r>
              <a:rPr lang="en-US" dirty="0"/>
              <a:t>However, error could be as much as $10</a:t>
            </a:r>
          </a:p>
          <a:p>
            <a:pPr lvl="2"/>
            <a:r>
              <a:rPr lang="en-US" dirty="0"/>
              <a:t>We are the most expensive resort in Montana</a:t>
            </a:r>
          </a:p>
          <a:p>
            <a:pPr lvl="2"/>
            <a:r>
              <a:rPr lang="en-US" dirty="0"/>
              <a:t>We are not the most expensive resort in the market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01E5C5-B21A-4549-B256-0CA48F0D9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108" y="3381217"/>
            <a:ext cx="5103077" cy="279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886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45A48-879A-3B48-A96F-51A470ADA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to Highlight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B41A1-9CDE-7947-9663-729450F68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model shows that several features influence ticket prices</a:t>
            </a:r>
          </a:p>
          <a:p>
            <a:pPr lvl="1"/>
            <a:r>
              <a:rPr lang="en-US" dirty="0"/>
              <a:t>Vertical drop</a:t>
            </a:r>
          </a:p>
          <a:p>
            <a:pPr lvl="1"/>
            <a:r>
              <a:rPr lang="en-US" dirty="0"/>
              <a:t>Snow Making in acres</a:t>
            </a:r>
          </a:p>
          <a:p>
            <a:pPr lvl="1"/>
            <a:r>
              <a:rPr lang="en-US" dirty="0"/>
              <a:t>Total chairs</a:t>
            </a:r>
          </a:p>
          <a:p>
            <a:pPr lvl="1"/>
            <a:r>
              <a:rPr lang="en-US" dirty="0"/>
              <a:t>Fast Quads</a:t>
            </a:r>
          </a:p>
          <a:p>
            <a:pPr lvl="1"/>
            <a:r>
              <a:rPr lang="en-US" dirty="0"/>
              <a:t>Total Runs</a:t>
            </a:r>
          </a:p>
          <a:p>
            <a:pPr lvl="1"/>
            <a:r>
              <a:rPr lang="en-US" dirty="0"/>
              <a:t>Longest Run in miles</a:t>
            </a:r>
          </a:p>
          <a:p>
            <a:pPr lvl="1"/>
            <a:r>
              <a:rPr lang="en-US" dirty="0"/>
              <a:t>Skiable Terrain in acres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Graphs on the next slide show how we compare to the market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781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0AB2-B0A3-FF44-9B2B-5B0D6D6FC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– How Are We Doing?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8B16C20-767C-7B4F-854D-87480D4BAD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250" y="1492447"/>
            <a:ext cx="3151909" cy="17154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E4E997-04F5-E443-9BE2-EC8847201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7062" y="1494416"/>
            <a:ext cx="3124056" cy="17115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640700-E708-2A40-A158-86E97B399B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4923" y="3428999"/>
            <a:ext cx="3124060" cy="17115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7C9968-8A9D-DE4E-99FD-7774CFCAD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4923" y="1494417"/>
            <a:ext cx="3151909" cy="17267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16FD30-81D7-0F4C-9E2B-2CC2BF71A3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250" y="3397219"/>
            <a:ext cx="3151909" cy="17267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C004E4-7DE8-024E-B19A-A410D54153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47061" y="3429000"/>
            <a:ext cx="3154989" cy="17115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547768-763F-D042-8E71-5D665E0CB7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47061" y="5159783"/>
            <a:ext cx="3168868" cy="171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012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9D850-33F6-B94F-A5D1-0AC7A9704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Modifications to the Park?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B938C-4DC0-CA4B-A470-0705208DF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Executives have been discussing several possible modifications to the park</a:t>
            </a:r>
          </a:p>
          <a:p>
            <a:pPr marL="1828800" lvl="3" indent="-457200">
              <a:buFont typeface="+mj-lt"/>
              <a:buAutoNum type="arabicPeriod"/>
            </a:pPr>
            <a:r>
              <a:rPr lang="en-US" dirty="0"/>
              <a:t>Permanently closing down up to 10 of the least used runs. This doesn't impact any other resort statistics.</a:t>
            </a:r>
          </a:p>
          <a:p>
            <a:pPr marL="1828800" lvl="3" indent="-457200">
              <a:buFont typeface="+mj-lt"/>
              <a:buAutoNum type="arabicPeriod"/>
            </a:pPr>
            <a:r>
              <a:rPr lang="en-US" dirty="0"/>
              <a:t>Increase the vertical drop by adding a run to a point 150 feet lower down but requiring the installation of an additional chair lift to bring skiers back up, without additional snow making coverage</a:t>
            </a:r>
          </a:p>
          <a:p>
            <a:pPr marL="1828800" lvl="3" indent="-457200">
              <a:buFont typeface="+mj-lt"/>
              <a:buAutoNum type="arabicPeriod"/>
            </a:pPr>
            <a:r>
              <a:rPr lang="en-US" dirty="0"/>
              <a:t>Same as number 2, but adding 2 acres of snow making cover</a:t>
            </a:r>
          </a:p>
          <a:p>
            <a:pPr marL="1828800" lvl="3" indent="-457200">
              <a:buFont typeface="+mj-lt"/>
              <a:buAutoNum type="arabicPeriod"/>
            </a:pPr>
            <a:r>
              <a:rPr lang="en-US" dirty="0"/>
              <a:t>Increase the longest run by 0.2 mile to boast 3.5 miles length, requiring an additional snow making coverage of 4 acres</a:t>
            </a:r>
          </a:p>
          <a:p>
            <a:r>
              <a:rPr lang="en-US" dirty="0"/>
              <a:t>Our model shows that option 2 supports an increase in ticket prices of $2</a:t>
            </a:r>
          </a:p>
          <a:p>
            <a:pPr lvl="1"/>
            <a:r>
              <a:rPr lang="en-US" dirty="0"/>
              <a:t>Other options did not support an increase in ticket prices</a:t>
            </a:r>
          </a:p>
        </p:txBody>
      </p:sp>
    </p:spTree>
    <p:extLst>
      <p:ext uri="{BB962C8B-B14F-4D97-AF65-F5344CB8AC3E}">
        <p14:creationId xmlns:p14="http://schemas.microsoft.com/office/powerpoint/2010/main" val="3943780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F892A-BF83-3141-8DE2-C54CB0F12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17BCB-77F7-4747-ADF1-A70F22AAC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According to our model, we are underpriced compared to the market</a:t>
            </a:r>
          </a:p>
          <a:p>
            <a:pPr lvl="1"/>
            <a:r>
              <a:rPr lang="en-US" dirty="0"/>
              <a:t>Our model suggests we could increase our tickets by as much as $15, but there are other aspects to take into account before we increase prices </a:t>
            </a:r>
            <a:r>
              <a:rPr lang="en-US"/>
              <a:t>that high</a:t>
            </a:r>
            <a:endParaRPr lang="en-US" dirty="0"/>
          </a:p>
          <a:p>
            <a:r>
              <a:rPr lang="en-US" dirty="0"/>
              <a:t>We compare well to the market in features our model singled out as being influential on ticket prices</a:t>
            </a:r>
          </a:p>
          <a:p>
            <a:r>
              <a:rPr lang="en-US" dirty="0"/>
              <a:t>Extending our vertical drop by adding a run and an additional chair would most likely produce a positive return on investment</a:t>
            </a:r>
          </a:p>
        </p:txBody>
      </p:sp>
    </p:spTree>
    <p:extLst>
      <p:ext uri="{BB962C8B-B14F-4D97-AF65-F5344CB8AC3E}">
        <p14:creationId xmlns:p14="http://schemas.microsoft.com/office/powerpoint/2010/main" val="3403712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444</Words>
  <Application>Microsoft Macintosh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Increasing Revenue at Big Mountain Resort</vt:lpstr>
      <vt:lpstr>Can We Increase Revenue?</vt:lpstr>
      <vt:lpstr>Yes!</vt:lpstr>
      <vt:lpstr>Model Results</vt:lpstr>
      <vt:lpstr>Features to Highlight</vt:lpstr>
      <vt:lpstr>Features – How Are We Doing?</vt:lpstr>
      <vt:lpstr>Modifications to the Park?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Increasing Revenue at Big Mountain Resort</dc:title>
  <dc:creator>Microsoft Office User</dc:creator>
  <cp:lastModifiedBy>Microsoft Office User</cp:lastModifiedBy>
  <cp:revision>4</cp:revision>
  <dcterms:created xsi:type="dcterms:W3CDTF">2023-11-08T20:15:33Z</dcterms:created>
  <dcterms:modified xsi:type="dcterms:W3CDTF">2023-11-09T18:25:12Z</dcterms:modified>
</cp:coreProperties>
</file>

<file path=docProps/thumbnail.jpeg>
</file>